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sldIdLst>
    <p:sldId id="256" r:id="rId2"/>
    <p:sldId id="284" r:id="rId3"/>
    <p:sldId id="285" r:id="rId4"/>
    <p:sldId id="257" r:id="rId5"/>
    <p:sldId id="258" r:id="rId6"/>
    <p:sldId id="260" r:id="rId7"/>
    <p:sldId id="261" r:id="rId8"/>
    <p:sldId id="262" r:id="rId9"/>
    <p:sldId id="286" r:id="rId10"/>
    <p:sldId id="287" r:id="rId11"/>
    <p:sldId id="288" r:id="rId12"/>
    <p:sldId id="289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90" r:id="rId23"/>
    <p:sldId id="272" r:id="rId24"/>
    <p:sldId id="273" r:id="rId25"/>
    <p:sldId id="274" r:id="rId26"/>
    <p:sldId id="275" r:id="rId27"/>
    <p:sldId id="291" r:id="rId28"/>
    <p:sldId id="276" r:id="rId29"/>
    <p:sldId id="277" r:id="rId30"/>
    <p:sldId id="278" r:id="rId31"/>
    <p:sldId id="280" r:id="rId32"/>
    <p:sldId id="281" r:id="rId33"/>
    <p:sldId id="282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63648A-BA51-4168-A5CA-4C8D72C9AA2E}" v="54" dt="2024-05-16T20:41:42.1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5" autoAdjust="0"/>
    <p:restoredTop sz="94794" autoAdjust="0"/>
  </p:normalViewPr>
  <p:slideViewPr>
    <p:cSldViewPr snapToGrid="0">
      <p:cViewPr varScale="1">
        <p:scale>
          <a:sx n="105" d="100"/>
          <a:sy n="105" d="100"/>
        </p:scale>
        <p:origin x="66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494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5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25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06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380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65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67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626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E86A4C-8E40-4F87-A4F0-01A0687C5742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456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5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5/29/2024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793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oe.org/HR/Forms" TargetMode="External"/><Relationship Id="rId2" Type="http://schemas.openxmlformats.org/officeDocument/2006/relationships/hyperlink" Target="http://www.tcoe.org/business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forms.tcoe.org/Forms/Home/StartProcess#/process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Tulare County Office of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19"/>
            <a:ext cx="10058400" cy="1704111"/>
          </a:xfrm>
        </p:spPr>
        <p:txBody>
          <a:bodyPr>
            <a:normAutofit/>
          </a:bodyPr>
          <a:lstStyle/>
          <a:p>
            <a:r>
              <a:rPr lang="en-US" sz="4000" dirty="0"/>
              <a:t>Agreement Flow Chart</a:t>
            </a:r>
          </a:p>
          <a:p>
            <a:pPr algn="ctr"/>
            <a:r>
              <a:rPr lang="en-US" dirty="0"/>
              <a:t>May 16, 2024</a:t>
            </a:r>
          </a:p>
          <a:p>
            <a:pPr algn="r"/>
            <a:r>
              <a:rPr lang="en-US" sz="1000"/>
              <a:t>Revised 5/16/2024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868027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780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   AGENCY AGREEMENT - AMENDMENT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064621"/>
              </p:ext>
            </p:extLst>
          </p:nvPr>
        </p:nvGraphicFramePr>
        <p:xfrm>
          <a:off x="4504098" y="1919096"/>
          <a:ext cx="7287151" cy="4326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432625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 Business: 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 Business will: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Send original agreements to agency for signature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Email the Program Manager a confirmation that the agreement has been sent to the Agency for signature. 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If agreement has not been received by agency within 3 weeks, an email will be sent to Program Manager requesting assistance to obtain fully executed agreement.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/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0561" y="2257426"/>
            <a:ext cx="3289386" cy="407193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noProof="0" dirty="0">
                  <a:latin typeface="Calibri" panose="020F0502020204030204"/>
                </a:rPr>
                <a:t>2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9657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780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AGENCY AGREEMENT - AMENDMENT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797475"/>
              </p:ext>
            </p:extLst>
          </p:nvPr>
        </p:nvGraphicFramePr>
        <p:xfrm>
          <a:off x="4504098" y="1919096"/>
          <a:ext cx="7287151" cy="4326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432625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 Business: </a:t>
                      </a:r>
                    </a:p>
                    <a:p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Once Amendment is received back signed from Agency, the Purchasing &amp; Agreements Manager will: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1. Forward one (1) fully signed (executed) Agreement to Internal Business Technician and to Program Manager.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1A. TCOE/Supt. Expending Funds: A purchase order will be prepared by Internal Business based on the agreement and forwarded to the program. Next go to Step 4 Option #1.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1B. TCOE/Supt. Receiving Funds: No purchase order is needed. Next go to Step 4 Option #2.</a:t>
                      </a:r>
                    </a:p>
                    <a:p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0561" y="2257426"/>
            <a:ext cx="3289386" cy="407193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kumimoji="0" lang="en-US" sz="4800" b="0" i="0" u="none" strike="noStrike" kern="1200" cap="none" spc="0" normalizeH="0" baseline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6806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780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AGENCY AGREEMENT - AMENDMENT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41429"/>
              </p:ext>
            </p:extLst>
          </p:nvPr>
        </p:nvGraphicFramePr>
        <p:xfrm>
          <a:off x="4504098" y="1919096"/>
          <a:ext cx="7287151" cy="4326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432625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Program: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See Step 3 to locate which option to follow.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Option #1. Once the Agency has completed providing their service, the Program Manager must approve and submit invoices to their Internal Business Tech for payment to Agency.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Option #2. Program must submit pre-invoices quarterly to Internal Business for an invoice to be generated and sent to agency for payment.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0561" y="2257426"/>
            <a:ext cx="3289386" cy="407193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noProof="0" dirty="0">
                  <a:latin typeface="Calibri" panose="020F0502020204030204"/>
                </a:rPr>
                <a:t>4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9816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1"/>
            <a:ext cx="10339340" cy="1070404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LETTER OF DIRECTIVE</a:t>
            </a:r>
            <a:br>
              <a:rPr lang="en-US" sz="2000" dirty="0"/>
            </a:br>
            <a:r>
              <a:rPr lang="en-US" sz="2000" dirty="0"/>
              <a:t>Developed for an exchange of services between two or more programs under the TCOE umbrella. May or may not include exchange of funds.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196165"/>
              </p:ext>
            </p:extLst>
          </p:nvPr>
        </p:nvGraphicFramePr>
        <p:xfrm>
          <a:off x="4672976" y="2518807"/>
          <a:ext cx="7287151" cy="36891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68911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Program provides to Internal Business: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Complete packet which includes (1)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copy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of the following: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Letter of Directive template with prefilled information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Signed by each Program Manager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Scope of Service and any other documentation needed to assist             with fully executing the directive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2. Program will forward complete packet to the Purchasing &amp; Agreements Manager.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343151"/>
            <a:ext cx="3289386" cy="3943349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noProof="0" dirty="0">
                  <a:latin typeface="Calibri" panose="020F0502020204030204"/>
                </a:rPr>
                <a:t>1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3347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LETTER OF DIRECTIVE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972686"/>
              </p:ext>
            </p:extLst>
          </p:nvPr>
        </p:nvGraphicFramePr>
        <p:xfrm>
          <a:off x="4672976" y="2518807"/>
          <a:ext cx="7287151" cy="36676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667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Internal Business:</a:t>
                      </a: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Purchasing &amp; Agreements Manager will: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1. Forward to Superintendent for final signature.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2. TCOE contract # is assigned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0561" y="2271714"/>
            <a:ext cx="3289386" cy="4043362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dirty="0">
                  <a:latin typeface="Calibri" panose="020F0502020204030204"/>
                </a:rPr>
                <a:t>2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37877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LETTER OF DIRECTIVE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792493"/>
              </p:ext>
            </p:extLst>
          </p:nvPr>
        </p:nvGraphicFramePr>
        <p:xfrm>
          <a:off x="4672976" y="2518807"/>
          <a:ext cx="7287151" cy="3710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71054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Internal Business: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Purchasing &amp; Agreements Manager will: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Forward a fully executed letter of directive to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1. Internal Business Accountant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2. Program 1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3. Program 2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0561" y="2350295"/>
            <a:ext cx="3289386" cy="3979068"/>
            <a:chOff x="0" y="1052239"/>
            <a:chExt cx="828411" cy="1165034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grpFill/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noProof="0" dirty="0">
                  <a:latin typeface="Calibri" panose="020F0502020204030204"/>
                </a:rPr>
                <a:t>3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43390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LETTER OF DIRECTIVE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8079"/>
              </p:ext>
            </p:extLst>
          </p:nvPr>
        </p:nvGraphicFramePr>
        <p:xfrm>
          <a:off x="4672976" y="2518807"/>
          <a:ext cx="7287151" cy="3710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71054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Program: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Program will: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Submit to Internal Business invoices quarterly with other supporting documentation for transfer of funds.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24376" y="2435205"/>
            <a:ext cx="3289386" cy="3871240"/>
            <a:chOff x="0" y="1052239"/>
            <a:chExt cx="828411" cy="1165034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grpFill/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dirty="0">
                  <a:latin typeface="Calibri" panose="020F0502020204030204"/>
                </a:rPr>
                <a:t>4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85510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128593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MEMORANDUM OF UNDERSTANDING (MOU)</a:t>
            </a:r>
            <a:br>
              <a:rPr lang="en-US" sz="4000" dirty="0"/>
            </a:br>
            <a:br>
              <a:rPr lang="en-US" sz="2000" dirty="0"/>
            </a:br>
            <a:r>
              <a:rPr lang="en-US" sz="2000" dirty="0"/>
              <a:t>No money involved and not between TCOE programs. Describes services or responsibilities between two or more agencies.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078586"/>
              </p:ext>
            </p:extLst>
          </p:nvPr>
        </p:nvGraphicFramePr>
        <p:xfrm>
          <a:off x="4672976" y="2518807"/>
          <a:ext cx="7287151" cy="3710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710543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Program provides to Internal Business: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 copies of the following: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MOU template with prefilled information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Scope of Service and any other documentation needed to assist with fully executing your agreement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785097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noProof="0" dirty="0">
                  <a:latin typeface="Calibri" panose="020F0502020204030204"/>
                </a:rPr>
                <a:t>1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3784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MEMORANDUM OF UNDERSTANDING (MOU)</a:t>
            </a: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625604"/>
              </p:ext>
            </p:extLst>
          </p:nvPr>
        </p:nvGraphicFramePr>
        <p:xfrm>
          <a:off x="4672976" y="2518808"/>
          <a:ext cx="7287151" cy="3787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787638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Internal Business: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Purchasing &amp; Agreements Manager will: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1. Forward to Superintendent for final signature.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2. TCOE contract # is assigned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78509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noProof="0" dirty="0">
                  <a:latin typeface="Calibri" panose="020F0502020204030204"/>
                </a:rPr>
                <a:t>2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3004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MEMORANDUM OF UNDERSTANDING (MOU)</a:t>
            </a: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168186"/>
              </p:ext>
            </p:extLst>
          </p:nvPr>
        </p:nvGraphicFramePr>
        <p:xfrm>
          <a:off x="4672976" y="2518808"/>
          <a:ext cx="7287151" cy="3696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696255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Internal Business: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Purchasing &amp; Agreements Manager will: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1. Send (2) original MOU’s to agency for signature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2. Email the Program Manager a confirmation that the MOU has been sent to the Agency for signature.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3. If MOU has not been received by agency within 3 weeks, an email will be sent to Program Manager requesting assistance to obtain fully executed agreement 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78509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dirty="0">
                  <a:latin typeface="Calibri" panose="020F0502020204030204"/>
                </a:rPr>
                <a:t>3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948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28016"/>
            <a:ext cx="10058400" cy="1717718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sz="4400" dirty="0"/>
              <a:t>PURPOSE </a:t>
            </a:r>
            <a:r>
              <a:rPr lang="en-US" dirty="0"/>
              <a:t>	</a:t>
            </a:r>
            <a:br>
              <a:rPr lang="en-US" dirty="0"/>
            </a:br>
            <a:r>
              <a:rPr lang="en-US" sz="2200" dirty="0"/>
              <a:t>The following information is designed to assist program staff with understanding, completing, and submitting various forms of agreements.</a:t>
            </a:r>
            <a:br>
              <a:rPr lang="en-US" dirty="0"/>
            </a:br>
            <a:r>
              <a:rPr lang="en-US" dirty="0"/>
              <a:t>		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430" y="1845734"/>
            <a:ext cx="5138929" cy="7420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300" dirty="0">
                <a:latin typeface="+mj-lt"/>
              </a:rPr>
              <a:t>CONTACT </a:t>
            </a:r>
            <a:r>
              <a:rPr lang="en-US" sz="4700" dirty="0">
                <a:latin typeface="+mj-lt"/>
              </a:rPr>
              <a:t>INFORMATION</a:t>
            </a:r>
            <a:r>
              <a:rPr lang="en-US" dirty="0"/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3896" y="2697481"/>
            <a:ext cx="8723376" cy="31729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00" dirty="0"/>
              <a:t>If you need assistance, please contact the following department staff:</a:t>
            </a:r>
          </a:p>
          <a:p>
            <a:pPr marL="0" indent="0">
              <a:buNone/>
            </a:pPr>
            <a:r>
              <a:rPr lang="en-US" sz="1900" b="1" dirty="0"/>
              <a:t>Internal Business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Jody Arriaga         -       Director                        		 559-730-2751 (Ext.1502)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Tracy Clark            -       Accounting Officer      		 559-733-6691 (Ext. 1501)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Becky Alvarado    -       Accounts Payable Coordinator		 559-302-3725 (Ext 1525)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Karla Doyer           -       Purchasing &amp; Agreements Manager     	 559-302-3729 (Ext 1526)</a:t>
            </a:r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1900" b="1" dirty="0"/>
              <a:t>General Services (</a:t>
            </a:r>
            <a:r>
              <a:rPr lang="en-US" sz="1900" b="1"/>
              <a:t>Long Term </a:t>
            </a:r>
            <a:r>
              <a:rPr lang="en-US" sz="1900" b="1" dirty="0"/>
              <a:t>Leases)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900" dirty="0"/>
              <a:t>Jeff Ramsay           -       Director 			559-733-6601 (Ext. 1204) </a:t>
            </a:r>
          </a:p>
          <a:p>
            <a:pPr marL="0" indent="0">
              <a:buNone/>
            </a:pPr>
            <a:endParaRPr lang="en-US" sz="1900" b="1" dirty="0"/>
          </a:p>
          <a:p>
            <a:pPr marL="0" indent="0">
              <a:buNone/>
            </a:pPr>
            <a:endParaRPr lang="en-US" sz="1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8690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MEMORANDUM OF UNDERSTANDING (MOU)</a:t>
            </a: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00903"/>
              </p:ext>
            </p:extLst>
          </p:nvPr>
        </p:nvGraphicFramePr>
        <p:xfrm>
          <a:off x="4672976" y="2518808"/>
          <a:ext cx="7287151" cy="3696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69625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Internal Business: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Purchasing &amp; Agreements Manager will: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Forward a fully executed MOU to: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Internal Business Accountant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Program 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78509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dirty="0">
                  <a:latin typeface="Calibri" panose="020F0502020204030204"/>
                </a:rPr>
                <a:t>4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6313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COPIER LEASE AGREEMENTS</a:t>
            </a:r>
            <a:br>
              <a:rPr lang="en-US" sz="4000" dirty="0"/>
            </a:b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539478"/>
              </p:ext>
            </p:extLst>
          </p:nvPr>
        </p:nvGraphicFramePr>
        <p:xfrm>
          <a:off x="4379650" y="1765799"/>
          <a:ext cx="7287151" cy="4540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45406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your copier lease expires, you will have to determine if you want to continue the lease or receive new equipment. Please work with the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Purchasing &amp; Agreements Manager </a:t>
                      </a: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Contact Vendor for quote &amp; terms.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  When negotiated, please submit a quote with Copier Lease Request 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     Form for Signatures. </a:t>
                      </a:r>
                    </a:p>
                    <a:p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   Copier Lease Request Form should include:</a:t>
                      </a:r>
                    </a:p>
                    <a:p>
                      <a:pPr lvl="0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a.  Location of Copy Machine</a:t>
                      </a:r>
                    </a:p>
                    <a:p>
                      <a:pPr lvl="0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b.  Start Date &amp; End Date</a:t>
                      </a:r>
                    </a:p>
                    <a:p>
                      <a:pPr lvl="0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c.  Please note if the lease amount is for entire lease or </a:t>
                      </a:r>
                    </a:p>
                    <a:p>
                      <a:pPr lvl="0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an annual increase amount for each year. </a:t>
                      </a:r>
                    </a:p>
                    <a:p>
                      <a:pPr lvl="0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d. Maintenance &amp; Supplies should be on separate requisition.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78509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noProof="0" dirty="0">
                  <a:latin typeface="Calibri" panose="020F0502020204030204"/>
                </a:rPr>
                <a:t>1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32404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COPIER LEASE AGREEMENTS</a:t>
            </a:r>
            <a:br>
              <a:rPr lang="en-US" sz="4000" dirty="0"/>
            </a:b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896158"/>
              </p:ext>
            </p:extLst>
          </p:nvPr>
        </p:nvGraphicFramePr>
        <p:xfrm>
          <a:off x="4430820" y="2217055"/>
          <a:ext cx="7287151" cy="37176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71768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Program provides to Internal Business Services: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1. A Request for Copier Lease Form signed by initiator and Program Manager.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2. Attached to the Request for Copier Lease Form include 1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copy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of the following: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Vendor quote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Copier Lease Agreement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3. Program will forward complete packet to the Internal Business Services.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78509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kumimoji="0" lang="en-US" sz="4800" b="0" i="0" u="none" strike="noStrike" kern="1200" cap="none" spc="0" normalizeH="0" baseline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0485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COPIER LEASE AGREEMENT</a:t>
            </a: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383845"/>
              </p:ext>
            </p:extLst>
          </p:nvPr>
        </p:nvGraphicFramePr>
        <p:xfrm>
          <a:off x="4672976" y="2386013"/>
          <a:ext cx="7157074" cy="384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7074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814762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Internal Business Services: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Internal Business Services will: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1. Obtain approval on Request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for Copier Lease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form from Internal Business Services Accountant for funding verification.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2. Obtain signature approval from Asst. Supt. of Business Services.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3. With the fully signed Request for Copier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Lease form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, and lease the packet is then forwarded on for Superintendent’s final signature.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4. A TCOE contract # is assigned.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78509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3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8007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COPIER LEASE AGREEMENT</a:t>
            </a: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958434"/>
              </p:ext>
            </p:extLst>
          </p:nvPr>
        </p:nvGraphicFramePr>
        <p:xfrm>
          <a:off x="4495859" y="1980265"/>
          <a:ext cx="7157074" cy="3787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7074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787638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Internal Business Services: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Program will forward a fully executed copier lease to: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Internal Business technician for purchase order. Purchase order will be forwarded to Vendor &amp; Program upon completion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Note: Internal Business will create initial PO. Program will be                        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                responsible for creating requisition/po each fiscal year for the remaining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</a:rPr>
                        <a:t>                 term of the lease.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Program is responsible for creating requisition/purchase order for Maintenance &amp; Supplies.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78509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noProof="0" dirty="0">
                  <a:latin typeface="Calibri" panose="020F0502020204030204"/>
                </a:rPr>
                <a:t>3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4132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COPIER LEASE AGREEMENT</a:t>
            </a: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94560"/>
              </p:ext>
            </p:extLst>
          </p:nvPr>
        </p:nvGraphicFramePr>
        <p:xfrm>
          <a:off x="4773168" y="2518808"/>
          <a:ext cx="7056882" cy="3674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56882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674824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Program: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Please note: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If applicable, General Services prepares property tax exemption 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form. Program is responsible for returning the exemption form 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to the vendor.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When the copy machine is delivered, please submit Serial Number    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to Purchasing &amp; Agreements Manager .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78509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dirty="0">
                  <a:latin typeface="Calibri" panose="020F0502020204030204"/>
                </a:rPr>
                <a:t>4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388838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LONG TERM LEASE</a:t>
            </a:r>
            <a:br>
              <a:rPr lang="en-US" sz="4000" dirty="0"/>
            </a:br>
            <a:r>
              <a:rPr lang="en-US" sz="2000" dirty="0" err="1"/>
              <a:t>Lease</a:t>
            </a:r>
            <a:r>
              <a:rPr lang="en-US" sz="2000" dirty="0"/>
              <a:t> or rent of an office or a building</a:t>
            </a:r>
            <a:br>
              <a:rPr lang="en-US" sz="4000" dirty="0"/>
            </a:b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617662"/>
              </p:ext>
            </p:extLst>
          </p:nvPr>
        </p:nvGraphicFramePr>
        <p:xfrm>
          <a:off x="4484804" y="1980265"/>
          <a:ext cx="7157074" cy="4251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7074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4247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Instructions on Acquiring a Lease for Building/Land</a:t>
                      </a:r>
                    </a:p>
                    <a:p>
                      <a:pPr marL="0" lvl="0" indent="0">
                        <a:buFont typeface="+mj-lt"/>
                        <a:buNone/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 algn="l">
                        <a:buFont typeface="+mj-lt"/>
                        <a:buNone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  Contact Director of General Services to discuss process and need.   </a:t>
                      </a:r>
                    </a:p>
                    <a:p>
                      <a:pPr marL="0" lvl="0" indent="0" algn="l">
                        <a:buFont typeface="+mj-lt"/>
                        <a:buNone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General Services will put you in touch with realtor to negotiate price </a:t>
                      </a:r>
                    </a:p>
                    <a:p>
                      <a:pPr marL="0" lvl="0" indent="0" algn="l">
                        <a:buFont typeface="+mj-lt"/>
                        <a:buNone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and terms.</a:t>
                      </a:r>
                    </a:p>
                    <a:p>
                      <a:pPr marL="0" lvl="0" indent="0" algn="l">
                        <a:buFont typeface="+mj-lt"/>
                        <a:buNone/>
                      </a:pPr>
                      <a:endParaRPr lang="en-US" sz="9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2.  Fill out the Letter of Intent form with pertinent information.</a:t>
                      </a:r>
                    </a:p>
                    <a:p>
                      <a:pPr lvl="0" algn="l"/>
                      <a:endParaRPr lang="en-US" sz="9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l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3.  Give to Realtor/Building Owner to review and sign.</a:t>
                      </a:r>
                    </a:p>
                    <a:p>
                      <a:pPr algn="l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*Note – This is not the final agreement. </a:t>
                      </a:r>
                    </a:p>
                    <a:p>
                      <a:pPr algn="l"/>
                      <a:endParaRPr lang="en-US" sz="9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 4. Send Letter of Intent form to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Purchasing &amp; Agreements Manager 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  </a:t>
                      </a:r>
                    </a:p>
                    <a:p>
                      <a:pPr algn="l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Director of General Services for review.      </a:t>
                      </a:r>
                    </a:p>
                    <a:p>
                      <a:pPr algn="l"/>
                      <a:endParaRPr lang="en-US" sz="9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5. After  Review – A lease Agreement will be prepared by IBS.</a:t>
                      </a:r>
                    </a:p>
                    <a:p>
                      <a:pPr algn="l"/>
                      <a:endParaRPr lang="en-US" sz="9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6.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IBS will send Lease Agreement to Program for review.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54453" y="2518808"/>
            <a:ext cx="3289386" cy="3785098"/>
            <a:chOff x="0" y="1052239"/>
            <a:chExt cx="828411" cy="1165034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grpFill/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noProof="0" dirty="0">
                  <a:latin typeface="Calibri" panose="020F0502020204030204"/>
                </a:rPr>
                <a:t>1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82413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r>
              <a:rPr lang="en-US" sz="4000" dirty="0"/>
              <a:t>LONG TERM LEASE</a:t>
            </a:r>
            <a:br>
              <a:rPr lang="en-US" sz="4000" dirty="0"/>
            </a:br>
            <a:r>
              <a:rPr lang="en-US" sz="20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735890"/>
              </p:ext>
            </p:extLst>
          </p:nvPr>
        </p:nvGraphicFramePr>
        <p:xfrm>
          <a:off x="4672976" y="2518808"/>
          <a:ext cx="7157074" cy="36248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7074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624818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Program: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1. Attach Lease Agreement to the Request for Long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Term Lease Agreement form.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3. Forward documents for all required signatures.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3. Program will forward complete packet to the Internal Business Services.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54453" y="2518808"/>
            <a:ext cx="3289386" cy="3785098"/>
            <a:chOff x="0" y="1052239"/>
            <a:chExt cx="828411" cy="1165034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grpFill/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kumimoji="0" lang="en-US" sz="4800" b="0" i="0" u="none" strike="noStrike" kern="1200" cap="none" spc="0" normalizeH="0" baseline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4596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LONG TERM LEASE</a:t>
            </a: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794747"/>
              </p:ext>
            </p:extLst>
          </p:nvPr>
        </p:nvGraphicFramePr>
        <p:xfrm>
          <a:off x="4644401" y="2085955"/>
          <a:ext cx="7157074" cy="3902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7074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90237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Internal Business Services 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1.Obtain signature approval on Request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for Long Term Lease Agreement 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form from Internal Business Services Accountant for funding verification.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2. Obtain signature approval from Asst. Supt. of Business Services.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3. With the fully signed Request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for Long Term Lease Agreement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, and the lease agreement the packet is then forwarded on for Superintendent’s final signature.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4. A TCOE contract # is assigned.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785098"/>
            <a:chOff x="0" y="1052239"/>
            <a:chExt cx="828411" cy="1165034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grpFill/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3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39349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LONG TERM LEASE</a:t>
            </a: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187713"/>
              </p:ext>
            </p:extLst>
          </p:nvPr>
        </p:nvGraphicFramePr>
        <p:xfrm>
          <a:off x="4758701" y="2035948"/>
          <a:ext cx="7157074" cy="4214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7074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421481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Internal Business Services: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1. Will send Lease Agreement to agency for signature.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2. Email the Program Manager a confirmation that the lease agreement has been sent to the Agency for signature.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3. If Lease agreement has not been received by agency within 3 weeks, an email will be sent to Program Manager requesting assistance to obtain fully executed agreement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693716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kumimoji="0" lang="en-US" sz="4800" b="0" i="0" u="none" strike="noStrike" kern="1200" cap="none" spc="0" normalizeH="0" baseline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9625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The documents for the following agreements are located at:</a:t>
            </a:r>
          </a:p>
          <a:p>
            <a:pPr marL="0" indent="0">
              <a:buNone/>
            </a:pPr>
            <a:r>
              <a:rPr lang="en-US" u="sng" dirty="0">
                <a:hlinkClick r:id="rId2"/>
              </a:rPr>
              <a:t>www.tcoe.org/business</a:t>
            </a:r>
            <a:endParaRPr lang="en-US" u="sng" dirty="0"/>
          </a:p>
          <a:p>
            <a:pPr marL="0" indent="0">
              <a:buNone/>
            </a:pPr>
            <a:r>
              <a:rPr lang="en-US" dirty="0"/>
              <a:t>  Agency Agreements</a:t>
            </a:r>
          </a:p>
          <a:p>
            <a:pPr marL="0" indent="0">
              <a:buNone/>
            </a:pPr>
            <a:r>
              <a:rPr lang="en-US" dirty="0"/>
              <a:t>  Agency Agreement Amendments</a:t>
            </a:r>
          </a:p>
          <a:p>
            <a:r>
              <a:rPr lang="en-US" dirty="0"/>
              <a:t>Letter of Directive</a:t>
            </a:r>
          </a:p>
          <a:p>
            <a:r>
              <a:rPr lang="en-US" dirty="0"/>
              <a:t>Memorandum of Understanding</a:t>
            </a:r>
          </a:p>
          <a:p>
            <a:r>
              <a:rPr lang="en-US" dirty="0"/>
              <a:t>Copier Lease</a:t>
            </a:r>
          </a:p>
          <a:p>
            <a:r>
              <a:rPr lang="en-US" dirty="0"/>
              <a:t>Long Term Lease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document for the following agreements are located at: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http://www.tcoe.org/HR/Forms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Stipends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4059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17080"/>
            <a:ext cx="10339340" cy="1363185"/>
          </a:xfrm>
        </p:spPr>
        <p:txBody>
          <a:bodyPr>
            <a:noAutofit/>
          </a:bodyPr>
          <a:lstStyle/>
          <a:p>
            <a:pPr algn="ctr"/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LONG TERM LEASE</a:t>
            </a:r>
            <a:br>
              <a:rPr lang="en-US" sz="4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73024"/>
              </p:ext>
            </p:extLst>
          </p:nvPr>
        </p:nvGraphicFramePr>
        <p:xfrm>
          <a:off x="4672976" y="2521743"/>
          <a:ext cx="7157074" cy="3707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7074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70760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Internal Business Services: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Once lease agreement is received back signed from Agency, Internal Business Services will: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Forward one (1) fully signed (executed) Agreement to Internal Business Technician and to Program Manager.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A purchase order will be prepared by Internal Business based on the lease agreement and forwarded to the program.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8"/>
            <a:ext cx="3289386" cy="3785098"/>
            <a:chOff x="0" y="1052239"/>
            <a:chExt cx="828411" cy="1165034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grpFill/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5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87748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91" y="85726"/>
            <a:ext cx="10339340" cy="1567410"/>
          </a:xfrm>
        </p:spPr>
        <p:txBody>
          <a:bodyPr>
            <a:noAutofit/>
          </a:bodyPr>
          <a:lstStyle/>
          <a:p>
            <a:pPr algn="ctr"/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STIPENDS</a:t>
            </a:r>
            <a:br>
              <a:rPr lang="en-US" sz="2000" dirty="0"/>
            </a:b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Used to reimburse an individual for a single event, workshop or performance. Cannot exceed $600 in one calendar year.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Note: If more than $600 prepare an independent contract.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527070"/>
              </p:ext>
            </p:extLst>
          </p:nvPr>
        </p:nvGraphicFramePr>
        <p:xfrm>
          <a:off x="4772989" y="2035948"/>
          <a:ext cx="7157074" cy="4214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7074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4214813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Program: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1" u="sng" dirty="0">
                          <a:solidFill>
                            <a:schemeClr val="tx1"/>
                          </a:solidFill>
                          <a:effectLst/>
                        </a:rPr>
                        <a:t>Note: 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The request must be submitted in advance prior to services being rendered.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Complete packet which includes (1)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</a:rPr>
                        <a:t> copy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of the following: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Stipend Request Form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Signed by Program Manager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Attach grant excerpt which authorizes stipends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2. Program will forward complete packet to Internal Business Accountant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7"/>
            <a:ext cx="3289386" cy="3779441"/>
            <a:chOff x="0" y="1052239"/>
            <a:chExt cx="828411" cy="1165034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grpFill/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dirty="0">
                  <a:latin typeface="Calibri" panose="020F0502020204030204"/>
                </a:rPr>
                <a:t>1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60503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816" y="1177912"/>
            <a:ext cx="10339340" cy="1363185"/>
          </a:xfrm>
        </p:spPr>
        <p:txBody>
          <a:bodyPr>
            <a:noAutofit/>
          </a:bodyPr>
          <a:lstStyle/>
          <a:p>
            <a:pPr algn="ctr"/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STIPENDS</a:t>
            </a:r>
            <a:br>
              <a:rPr lang="en-US" sz="4000" dirty="0"/>
            </a:br>
            <a:br>
              <a:rPr lang="en-US" sz="2000" dirty="0"/>
            </a:br>
            <a:br>
              <a:rPr lang="en-US" sz="2000" b="0" dirty="0">
                <a:solidFill>
                  <a:schemeClr val="tx1"/>
                </a:solidFill>
                <a:effectLst/>
              </a:rPr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191241"/>
              </p:ext>
            </p:extLst>
          </p:nvPr>
        </p:nvGraphicFramePr>
        <p:xfrm>
          <a:off x="4787276" y="2064543"/>
          <a:ext cx="7157074" cy="4214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7074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421481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Internal Business: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Internal Business Accountant will verify funding and route packet to program Assistant Superintendent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Assistant Superintendent: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Assistant Superintendent will approve and route packet to Human Resources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effectLst/>
                        </a:rPr>
                        <a:t>Human Resources: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Human Resources will approve and return packet to Program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521347"/>
            <a:ext cx="3289386" cy="3758009"/>
            <a:chOff x="0" y="1052239"/>
            <a:chExt cx="828411" cy="1165034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grpFill/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noProof="0" dirty="0">
                  <a:latin typeface="Calibri" panose="020F0502020204030204"/>
                </a:rPr>
                <a:t>2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84552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7816" y="1177912"/>
            <a:ext cx="10339340" cy="1363185"/>
          </a:xfrm>
        </p:spPr>
        <p:txBody>
          <a:bodyPr>
            <a:noAutofit/>
          </a:bodyPr>
          <a:lstStyle/>
          <a:p>
            <a:pPr algn="ctr"/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STIPENDS</a:t>
            </a:r>
            <a:br>
              <a:rPr lang="en-US" sz="4000" dirty="0"/>
            </a:br>
            <a:br>
              <a:rPr lang="en-US" sz="4000" dirty="0"/>
            </a:br>
            <a:br>
              <a:rPr lang="en-US" sz="2000" dirty="0"/>
            </a:br>
            <a:br>
              <a:rPr lang="en-US" sz="2000" b="0" dirty="0">
                <a:solidFill>
                  <a:schemeClr val="tx1"/>
                </a:solidFill>
                <a:effectLst/>
              </a:rPr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087361"/>
              </p:ext>
            </p:extLst>
          </p:nvPr>
        </p:nvGraphicFramePr>
        <p:xfrm>
          <a:off x="4672976" y="2521744"/>
          <a:ext cx="7157074" cy="3750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57074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750866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Program: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Once stipend packet event is completed, please submit a requisition with supporting documentation. After event has taken place, submit the invoice  to Internal Business for payment processing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0561" y="2521743"/>
            <a:ext cx="3289386" cy="3750866"/>
            <a:chOff x="0" y="1052239"/>
            <a:chExt cx="828411" cy="1165034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grpFill/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dirty="0">
                  <a:latin typeface="Calibri" panose="020F0502020204030204"/>
                </a:rPr>
                <a:t>3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545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AGENCY AGREEMENT</a:t>
            </a:r>
            <a:br>
              <a:rPr lang="en-US" dirty="0"/>
            </a:br>
            <a:r>
              <a:rPr lang="en-US" sz="2200" dirty="0"/>
              <a:t>An agreement with a school district, county office or other government agency for paid service</a:t>
            </a:r>
            <a:r>
              <a:rPr lang="en-US" sz="1600" dirty="0"/>
              <a:t>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462058"/>
              </p:ext>
            </p:extLst>
          </p:nvPr>
        </p:nvGraphicFramePr>
        <p:xfrm>
          <a:off x="4621487" y="1845734"/>
          <a:ext cx="7225444" cy="44675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25444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446753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Program enters Agency Agreement in Laserfiche.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hlinkClick r:id="rId2"/>
                        </a:rPr>
                        <a:t>Start Process | Laserfiche Forms (tcoe.org)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Request for Agency Agreement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Page 1 - Enter Pertinent Information in all fields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Page 2: </a:t>
                      </a:r>
                    </a:p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 a. Provide brief detailed description for each area of responsibility.   </a:t>
                      </a:r>
                    </a:p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 b. Fee Schedule – Provide detailed explanation on</a:t>
                      </a:r>
                    </a:p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     how you arrived at cost. (Breakdown, Invoicing, etc.)</a:t>
                      </a:r>
                    </a:p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c. Upload Exhibit &amp; Scope of Work documents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 startAt="4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Page 3 – Enter term dates, Cost of Services &amp; Program Information</a:t>
                      </a:r>
                    </a:p>
                    <a:p>
                      <a:pPr marL="342900" marR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AutoNum type="arabicPeriod" startAt="4"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Submit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930561" y="2250281"/>
            <a:ext cx="3238215" cy="4029075"/>
            <a:chOff x="12887" y="1052239"/>
            <a:chExt cx="815524" cy="1165034"/>
          </a:xfrm>
          <a:scene3d>
            <a:camera prst="orthographicFront"/>
            <a:lightRig rig="chilly" dir="t"/>
          </a:scene3d>
        </p:grpSpPr>
        <p:sp>
          <p:nvSpPr>
            <p:cNvPr id="9" name="Chevron 8"/>
            <p:cNvSpPr/>
            <p:nvPr/>
          </p:nvSpPr>
          <p:spPr>
            <a:xfrm rot="5400000">
              <a:off x="-161868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878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7807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AGENCY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445027"/>
              </p:ext>
            </p:extLst>
          </p:nvPr>
        </p:nvGraphicFramePr>
        <p:xfrm>
          <a:off x="4622114" y="1970099"/>
          <a:ext cx="7049918" cy="4346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49918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8302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Internal Business: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Agreement will be routed for department approvals. 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It will be forwarded to Internal Business: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a. Assign Contract Number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b. Review Account Lines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c. Review by Asst. Superintendent of Business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3. Agreement will be forwarded to Superintendent for final signature.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  <a:tr h="2581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973589"/>
                  </a:ext>
                </a:extLst>
              </a:tr>
              <a:tr h="2581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854025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0561" y="2228850"/>
            <a:ext cx="3238215" cy="4057650"/>
            <a:chOff x="12887" y="1058392"/>
            <a:chExt cx="815524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61868" y="1233147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6004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7807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AGENCY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357453"/>
              </p:ext>
            </p:extLst>
          </p:nvPr>
        </p:nvGraphicFramePr>
        <p:xfrm>
          <a:off x="4580107" y="2278024"/>
          <a:ext cx="7287151" cy="3994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994189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 Business: 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Internal Business will: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Send original agreements to agency for signature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Email the Program Manager a confirmation that the agreement has been sent to the Agency for signature. 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If agreement has not been received by agency within 3 weeks, an email will be sent to Program Manager requesting assistance to obtain fully executed agreement.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0561" y="2157414"/>
            <a:ext cx="3289386" cy="4114799"/>
            <a:chOff x="0" y="1052239"/>
            <a:chExt cx="828411" cy="1165034"/>
          </a:xfr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grpFill/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9122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7807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AGENCY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16630"/>
              </p:ext>
            </p:extLst>
          </p:nvPr>
        </p:nvGraphicFramePr>
        <p:xfrm>
          <a:off x="4489704" y="2029968"/>
          <a:ext cx="7296687" cy="4008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96687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807619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Internal Business: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Once Agreement is received back signed from Agency, the Purchasing &amp; Agreements Manager will: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1. Forward one (1) fully signed (executed) Agreement to Internal Business Technician and to Program Manager. 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1A. TCOE/Supt. Expending Funds: A purchase order will be prepared by Internal Business based on the agreement and forwarded to the program. Next go to Step 5 Option #1.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1B. TCOE/Supt. Receiving Funds: No purchase order is needed. Next go to Step 5 Option #2.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879390" y="2264570"/>
            <a:ext cx="3289386" cy="4050506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dirty="0">
                  <a:latin typeface="Calibri" panose="020F0502020204030204"/>
                </a:rPr>
                <a:t>4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3683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97807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AGENCY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039568"/>
              </p:ext>
            </p:extLst>
          </p:nvPr>
        </p:nvGraphicFramePr>
        <p:xfrm>
          <a:off x="4558962" y="2010537"/>
          <a:ext cx="7287151" cy="3994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3994189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Program:</a:t>
                      </a:r>
                    </a:p>
                    <a:p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See Step 4 to locate which option to follow.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Option #1. Once the Agency has completed services, the Program Manager must approve and submit invoices to their Internal Business Tech for payment to Agency.</a:t>
                      </a:r>
                    </a:p>
                    <a:p>
                      <a:endParaRPr lang="en-US" sz="18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Option #2. Program must submit pre-invoices quarterly to Internal Business for an invoice to be generated and sent to agency for payment.</a:t>
                      </a: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0561" y="2257426"/>
            <a:ext cx="3289386" cy="407193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lang="en-US" sz="4800" noProof="0" dirty="0">
                  <a:latin typeface="Calibri" panose="020F0502020204030204"/>
                </a:rPr>
                <a:t>5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6173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3170" y="281662"/>
            <a:ext cx="8825659" cy="10323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AGENCY AGREEMENT – AMENDMENT</a:t>
            </a:r>
            <a:br>
              <a:rPr lang="en-US" dirty="0"/>
            </a:br>
            <a:r>
              <a:rPr lang="en-US" sz="1800" dirty="0"/>
              <a:t>A change to a current agreement with a school district, county office or other government agency for paid service.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561" y="2435205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r>
              <a:rPr lang="en-US" dirty="0">
                <a:solidFill>
                  <a:sysClr val="window" lastClr="FFFFFF"/>
                </a:solidFill>
                <a:latin typeface="Calibri" panose="020F0502020204030204"/>
              </a:rPr>
              <a:t>Step 1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38373"/>
              </p:ext>
            </p:extLst>
          </p:nvPr>
        </p:nvGraphicFramePr>
        <p:xfrm>
          <a:off x="4494954" y="1866499"/>
          <a:ext cx="7287151" cy="4553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87151">
                  <a:extLst>
                    <a:ext uri="{9D8B030D-6E8A-4147-A177-3AD203B41FA5}">
                      <a16:colId xmlns:a16="http://schemas.microsoft.com/office/drawing/2014/main" val="335544701"/>
                    </a:ext>
                  </a:extLst>
                </a:gridCol>
              </a:tblGrid>
              <a:tr h="4410268">
                <a:tc>
                  <a:txBody>
                    <a:bodyPr/>
                    <a:lstStyle/>
                    <a:p>
                      <a:pPr lvl="0"/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buAutoNum type="arabicPeriod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Fill out Request for Agency Agreement Amendment &amp; Amendment to 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Agreement document.                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(Found on Internal Business website: Forms) </a:t>
                      </a:r>
                    </a:p>
                    <a:p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 startAt="2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Attach any additional Exhibit documents to both forms.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(Found on Internal Business website: Forms) </a:t>
                      </a:r>
                    </a:p>
                    <a:p>
                      <a:pPr marL="0" indent="0">
                        <a:buNone/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Route Amendment for appropriate Department Signatures.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4.    It will be forwarded to Internal Business: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a. Assign Amendment Contract Number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b. Review Account Lines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                                  c. Review by Asst. Superintendent of Business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</a:rPr>
                        <a:t>5.  Agreement will be forwarded to Superintendent for final signature.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604317"/>
                  </a:ext>
                </a:extLst>
              </a:tr>
            </a:tbl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930561" y="2257426"/>
            <a:ext cx="3289386" cy="4071938"/>
            <a:chOff x="0" y="1052239"/>
            <a:chExt cx="828411" cy="1165034"/>
          </a:xfrm>
          <a:scene3d>
            <a:camera prst="orthographicFront"/>
            <a:lightRig rig="chilly" dir="t"/>
          </a:scene3d>
        </p:grpSpPr>
        <p:sp>
          <p:nvSpPr>
            <p:cNvPr id="8" name="Chevron 7"/>
            <p:cNvSpPr/>
            <p:nvPr/>
          </p:nvSpPr>
          <p:spPr>
            <a:xfrm rot="5400000">
              <a:off x="-174755" y="1226994"/>
              <a:ext cx="1165034" cy="815524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6350" cap="flat" cmpd="sng" algn="ctr">
              <a:solidFill>
                <a:srgbClr val="5B9BD5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  <a:sp3d prstMaterial="translucentPowder">
              <a:bevelT w="127000" h="25400" prst="softRound"/>
            </a:sp3d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Chevron 4"/>
            <p:cNvSpPr txBox="1"/>
            <p:nvPr/>
          </p:nvSpPr>
          <p:spPr>
            <a:xfrm>
              <a:off x="12887" y="1461638"/>
              <a:ext cx="815524" cy="349510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marL="0" marR="0" lvl="0" indent="0" algn="ctr" defTabSz="4445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8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Step </a:t>
              </a:r>
              <a:r>
                <a:rPr kumimoji="0" lang="en-US" sz="4800" b="0" i="0" u="none" strike="noStrike" kern="1200" cap="none" spc="0" normalizeH="0" baseline="0" dirty="0">
                  <a:ln>
                    <a:noFill/>
                  </a:ln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  <a:endParaRPr kumimoji="0" lang="en-US" sz="4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00065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684</TotalTime>
  <Words>2557</Words>
  <Application>Microsoft Office PowerPoint</Application>
  <PresentationFormat>Widescreen</PresentationFormat>
  <Paragraphs>431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Calibri</vt:lpstr>
      <vt:lpstr>Calibri Light</vt:lpstr>
      <vt:lpstr>Wingdings</vt:lpstr>
      <vt:lpstr>Retrospect</vt:lpstr>
      <vt:lpstr>Tulare County Office of Education</vt:lpstr>
      <vt:lpstr>  PURPOSE   The following information is designed to assist program staff with understanding, completing, and submitting various forms of agreements.    </vt:lpstr>
      <vt:lpstr>DOCUMENT LOCATION</vt:lpstr>
      <vt:lpstr>AGENCY AGREEMENT An agreement with a school district, county office or other government agency for paid service. </vt:lpstr>
      <vt:lpstr>AGENCY AGREEMENTS</vt:lpstr>
      <vt:lpstr>AGENCY AGREEMENTS</vt:lpstr>
      <vt:lpstr>AGENCY AGREEMENTS</vt:lpstr>
      <vt:lpstr>AGENCY AGREEMENTS</vt:lpstr>
      <vt:lpstr>AGENCY AGREEMENT – AMENDMENT A change to a current agreement with a school district, county office or other government agency for paid service.</vt:lpstr>
      <vt:lpstr>    AGENCY AGREEMENT - AMENDMENT</vt:lpstr>
      <vt:lpstr>AGENCY AGREEMENT - AMENDMENT</vt:lpstr>
      <vt:lpstr>AGENCY AGREEMENT - AMENDMENT</vt:lpstr>
      <vt:lpstr>LETTER OF DIRECTIVE Developed for an exchange of services between two or more programs under the TCOE umbrella. May or may not include exchange of funds.</vt:lpstr>
      <vt:lpstr>LETTER OF DIRECTIVE </vt:lpstr>
      <vt:lpstr>LETTER OF DIRECTIVE </vt:lpstr>
      <vt:lpstr>LETTER OF DIRECTIVE </vt:lpstr>
      <vt:lpstr>MEMORANDUM OF UNDERSTANDING (MOU)  No money involved and not between TCOE programs. Describes services or responsibilities between two or more agencies.</vt:lpstr>
      <vt:lpstr>MEMORANDUM OF UNDERSTANDING (MOU)  </vt:lpstr>
      <vt:lpstr>MEMORANDUM OF UNDERSTANDING (MOU)  </vt:lpstr>
      <vt:lpstr>MEMORANDUM OF UNDERSTANDING (MOU)  </vt:lpstr>
      <vt:lpstr>COPIER LEASE AGREEMENTS   </vt:lpstr>
      <vt:lpstr>COPIER LEASE AGREEMENTS   </vt:lpstr>
      <vt:lpstr>  COPIER LEASE AGREEMENT  </vt:lpstr>
      <vt:lpstr>  COPIER LEASE AGREEMENT  </vt:lpstr>
      <vt:lpstr>  COPIER LEASE AGREEMENT  </vt:lpstr>
      <vt:lpstr>LONG TERM LEASE Lease or rent of an office or a building   </vt:lpstr>
      <vt:lpstr>LONG TERM LEASE     </vt:lpstr>
      <vt:lpstr>  LONG TERM LEASE  </vt:lpstr>
      <vt:lpstr>  LONG TERM LEASE  </vt:lpstr>
      <vt:lpstr>  LONG TERM LEASE  </vt:lpstr>
      <vt:lpstr>    STIPENDS  Used to reimburse an individual for a single event, workshop or performance. Cannot exceed $600 in one calendar year.  Note: If more than $600 prepare an independent contract.</vt:lpstr>
      <vt:lpstr>   STIPENDS   </vt:lpstr>
      <vt:lpstr>  STIPENDS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Arriaga</dc:creator>
  <cp:lastModifiedBy>Karla Doyer</cp:lastModifiedBy>
  <cp:revision>19</cp:revision>
  <dcterms:created xsi:type="dcterms:W3CDTF">2020-10-13T00:35:39Z</dcterms:created>
  <dcterms:modified xsi:type="dcterms:W3CDTF">2024-05-29T17:07:28Z</dcterms:modified>
</cp:coreProperties>
</file>